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319" r:id="rId4"/>
    <p:sldId id="270" r:id="rId5"/>
    <p:sldId id="318" r:id="rId6"/>
    <p:sldId id="309" r:id="rId7"/>
    <p:sldId id="311" r:id="rId8"/>
    <p:sldId id="310" r:id="rId9"/>
    <p:sldId id="320" r:id="rId10"/>
    <p:sldId id="312" r:id="rId11"/>
    <p:sldId id="313" r:id="rId12"/>
    <p:sldId id="314" r:id="rId13"/>
    <p:sldId id="316" r:id="rId14"/>
    <p:sldId id="315" r:id="rId15"/>
    <p:sldId id="321"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ara Fedele" initials="CF" lastIdx="3" clrIdx="0">
    <p:extLst>
      <p:ext uri="{19B8F6BF-5375-455C-9EA6-DF929625EA0E}">
        <p15:presenceInfo xmlns:p15="http://schemas.microsoft.com/office/powerpoint/2012/main" userId="S-1-5-21-415702238-133197458-2415786290-36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3" autoAdjust="0"/>
    <p:restoredTop sz="86429" autoAdjust="0"/>
  </p:normalViewPr>
  <p:slideViewPr>
    <p:cSldViewPr snapToGrid="0">
      <p:cViewPr varScale="1">
        <p:scale>
          <a:sx n="99" d="100"/>
          <a:sy n="99" d="100"/>
        </p:scale>
        <p:origin x="1254"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25/03/2024</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25/03/2024</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3/25/2024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3/25/2024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3/25/2024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3/25/2024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3/25/2024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3/25/2024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3/25/2024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3/25/2024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3/25/2024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3/25/2024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3/25/2024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3/25/2024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soggettoaggregatore@regione.marche.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ssistenza.appalti@sinp.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gione.marche.it/Entra-in-Regione/Profilo-del-committente-Soggetto-Aggregatore-SUAM/Convenzioni-atti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altisuam.regione.marche.it/Appal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883645" y="-36099"/>
            <a:ext cx="6298194"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1389416" y="988178"/>
            <a:ext cx="4514549" cy="851172"/>
          </a:xfrm>
        </p:spPr>
        <p:txBody>
          <a:bodyPr anchor="b">
            <a:normAutofit fontScale="90000"/>
          </a:bodyPr>
          <a:lstStyle/>
          <a:p>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SETTORE SUAM E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SOGGETTO AGGREGATORE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DELLA REGIONE MARCHE</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372088" y="2361026"/>
            <a:ext cx="4470907" cy="1200329"/>
          </a:xfrm>
          <a:prstGeom prst="rect">
            <a:avLst/>
          </a:prstGeom>
        </p:spPr>
        <p:txBody>
          <a:bodyPr wrap="square">
            <a:spAutoFit/>
          </a:bodyPr>
          <a:lstStyle/>
          <a:p>
            <a:pPr algn="ctr"/>
            <a:r>
              <a:rPr lang="it-IT" sz="2400" b="1" dirty="0">
                <a:latin typeface="Times New Roman" panose="02020603050405020304" pitchFamily="18" charset="0"/>
                <a:cs typeface="Times New Roman" panose="02020603050405020304" pitchFamily="18" charset="0"/>
              </a:rPr>
              <a:t>GUIDA </a:t>
            </a:r>
          </a:p>
          <a:p>
            <a:pPr algn="ctr"/>
            <a:r>
              <a:rPr lang="it-IT" sz="2400" b="1" dirty="0">
                <a:latin typeface="Times New Roman" panose="02020603050405020304" pitchFamily="18" charset="0"/>
                <a:cs typeface="Times New Roman" panose="02020603050405020304" pitchFamily="18" charset="0"/>
              </a:rPr>
              <a:t>ALLA </a:t>
            </a:r>
          </a:p>
          <a:p>
            <a:pPr algn="ctr"/>
            <a:r>
              <a:rPr lang="it-IT" sz="2400" b="1" dirty="0">
                <a:latin typeface="Times New Roman" panose="02020603050405020304" pitchFamily="18" charset="0"/>
                <a:cs typeface="Times New Roman" panose="02020603050405020304" pitchFamily="18" charset="0"/>
              </a:rPr>
              <a:t>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477981" y="988178"/>
            <a:ext cx="743474" cy="819727"/>
          </a:xfrm>
          <a:prstGeom prst="rect">
            <a:avLst/>
          </a:prstGeom>
        </p:spPr>
      </p:pic>
      <p:sp>
        <p:nvSpPr>
          <p:cNvPr id="14"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72088" y="4660431"/>
            <a:ext cx="4132301" cy="2039648"/>
          </a:xfrm>
        </p:spPr>
        <p:txBody>
          <a:bodyPr>
            <a:normAutofit fontScale="92500" lnSpcReduction="20000"/>
          </a:bodyPr>
          <a:lstStyle/>
          <a:p>
            <a:pPr algn="ctr"/>
            <a:r>
              <a:rPr lang="it-IT" sz="2000" dirty="0">
                <a:latin typeface="Times New Roman" panose="02020603050405020304" pitchFamily="18" charset="0"/>
                <a:ea typeface="Times New Roman" panose="02020603050405020304" pitchFamily="18" charset="0"/>
              </a:rPr>
              <a:t>FORNITURA DI ARREDI PER UFFICI, IN LEGNO E IN METALLO, A RIDOTTO IMPATTO AMBIENTALE E DEI SERVIZI CONNESSI PER LE AMMINISTRAZIONI DEL TERRITORIO REGIONALE </a:t>
            </a:r>
            <a:r>
              <a:rPr lang="it-IT" sz="1900" dirty="0">
                <a:latin typeface="Times New Roman" panose="02020603050405020304" pitchFamily="18" charset="0"/>
                <a:cs typeface="Times New Roman" panose="02020603050405020304" pitchFamily="18" charset="0"/>
              </a:rPr>
              <a:t> </a:t>
            </a:r>
          </a:p>
        </p:txBody>
      </p:sp>
      <p:sp>
        <p:nvSpPr>
          <p:cNvPr id="6" name="CasellaDiTesto 5">
            <a:extLst>
              <a:ext uri="{FF2B5EF4-FFF2-40B4-BE49-F238E27FC236}">
                <a16:creationId xmlns:a16="http://schemas.microsoft.com/office/drawing/2014/main" id="{70AF264A-0012-67C3-0A58-024A4FFD32F6}"/>
              </a:ext>
            </a:extLst>
          </p:cNvPr>
          <p:cNvSpPr txBox="1"/>
          <p:nvPr/>
        </p:nvSpPr>
        <p:spPr>
          <a:xfrm>
            <a:off x="372088" y="4051587"/>
            <a:ext cx="4132301" cy="400110"/>
          </a:xfrm>
          <a:prstGeom prst="rect">
            <a:avLst/>
          </a:prstGeom>
          <a:noFill/>
        </p:spPr>
        <p:txBody>
          <a:bodyPr wrap="square">
            <a:spAutoFit/>
          </a:bodyPr>
          <a:lstStyle/>
          <a:p>
            <a:pPr algn="ctr"/>
            <a:r>
              <a:rPr lang="it-IT" sz="2000" dirty="0">
                <a:latin typeface="Times New Roman" panose="02020603050405020304" pitchFamily="18" charset="0"/>
                <a:cs typeface="Times New Roman" panose="02020603050405020304" pitchFamily="18" charset="0"/>
              </a:rPr>
              <a:t>N. GARA SIMOG </a:t>
            </a:r>
            <a:r>
              <a:rPr lang="it-IT" b="1" dirty="0"/>
              <a:t>9261740 </a:t>
            </a: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548640"/>
            <a:ext cx="11085094" cy="1248076"/>
          </a:xfrm>
        </p:spPr>
        <p:txBody>
          <a:bodyPr>
            <a:normAutofit/>
          </a:bodyPr>
          <a:lstStyle/>
          <a:p>
            <a:pPr algn="ctr"/>
            <a:r>
              <a:rPr lang="it-IT" sz="2800" b="1" dirty="0">
                <a:latin typeface="Times New Roman" panose="02020603050405020304" pitchFamily="18" charset="0"/>
                <a:cs typeface="Times New Roman" panose="02020603050405020304" pitchFamily="18" charset="0"/>
              </a:rPr>
              <a:t>CONFERMA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DI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ADESIONE</a:t>
            </a:r>
            <a:endParaRPr lang="it-IT" sz="2800" dirty="0"/>
          </a:p>
        </p:txBody>
      </p:sp>
      <p:sp>
        <p:nvSpPr>
          <p:cNvPr id="3" name="Segnaposto contenuto 2"/>
          <p:cNvSpPr>
            <a:spLocks noGrp="1"/>
          </p:cNvSpPr>
          <p:nvPr>
            <p:ph idx="1"/>
          </p:nvPr>
        </p:nvSpPr>
        <p:spPr>
          <a:xfrm>
            <a:off x="689811" y="2172101"/>
            <a:ext cx="11085094" cy="4331370"/>
          </a:xfrm>
        </p:spPr>
        <p:txBody>
          <a:bodyPr>
            <a:normAutofit fontScale="92500"/>
          </a:bodyPr>
          <a:lstStyle/>
          <a:p>
            <a:pPr marL="0" indent="0" algn="just">
              <a:buNone/>
            </a:pPr>
            <a:r>
              <a:rPr lang="it-IT" sz="2600" dirty="0">
                <a:latin typeface="Times New Roman" panose="02020603050405020304" pitchFamily="18" charset="0"/>
                <a:cs typeface="Times New Roman" panose="02020603050405020304" pitchFamily="18" charset="0"/>
              </a:rPr>
              <a:t>È il documento mediante il quale l’Amministrazione contraente conferma alla SUAM la sua intenzione di aderire alla Convenzione. La CONFERMA DI ADESIONE deve essere sottoscritta da un soggetto autorizzato ad impegnare formalmente e legalmente la stessa.</a:t>
            </a:r>
          </a:p>
          <a:p>
            <a:pPr marL="0" indent="0" algn="just">
              <a:buNone/>
            </a:pPr>
            <a:r>
              <a:rPr lang="it-IT" sz="2600" dirty="0">
                <a:latin typeface="Times New Roman" panose="02020603050405020304" pitchFamily="18" charset="0"/>
                <a:cs typeface="Times New Roman" panose="02020603050405020304" pitchFamily="18" charset="0"/>
              </a:rPr>
              <a:t>In essa l’Amministrazione fornirà i seguenti elementi:</a:t>
            </a:r>
          </a:p>
          <a:p>
            <a:pPr marL="342900" indent="-342900" algn="just">
              <a:buFont typeface="+mj-lt"/>
              <a:buAutoNum type="alphaLcParenR"/>
            </a:pPr>
            <a:r>
              <a:rPr lang="it-IT" sz="2600" b="1" dirty="0">
                <a:latin typeface="Times New Roman" panose="02020603050405020304" pitchFamily="18" charset="0"/>
                <a:cs typeface="Times New Roman" panose="02020603050405020304" pitchFamily="18" charset="0"/>
              </a:rPr>
              <a:t>L’importo </a:t>
            </a:r>
            <a:r>
              <a:rPr lang="it-IT" sz="2600" b="1" u="sng" dirty="0">
                <a:latin typeface="Times New Roman" panose="02020603050405020304" pitchFamily="18" charset="0"/>
                <a:cs typeface="Times New Roman" panose="02020603050405020304" pitchFamily="18" charset="0"/>
              </a:rPr>
              <a:t>presunto</a:t>
            </a:r>
            <a:r>
              <a:rPr lang="it-IT" sz="2600" b="1" dirty="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di adesione alla Convenzione; </a:t>
            </a:r>
          </a:p>
          <a:p>
            <a:pPr marL="342900" indent="-342900" algn="just">
              <a:buFont typeface="+mj-lt"/>
              <a:buAutoNum type="alphaLcParenR"/>
            </a:pPr>
            <a:r>
              <a:rPr lang="it-IT" sz="2600" dirty="0">
                <a:latin typeface="Times New Roman" panose="02020603050405020304" pitchFamily="18" charset="0"/>
                <a:cs typeface="Times New Roman" panose="02020603050405020304" pitchFamily="18" charset="0"/>
              </a:rPr>
              <a:t>Il termine entro cui sarà emesso l’Ordinativo di Fornitura;</a:t>
            </a:r>
          </a:p>
          <a:p>
            <a:pPr marL="342900" indent="-342900" algn="just">
              <a:buFont typeface="+mj-lt"/>
              <a:buAutoNum type="alphaLcParenR"/>
            </a:pPr>
            <a:r>
              <a:rPr lang="it-IT" sz="2600" dirty="0">
                <a:latin typeface="Times New Roman" panose="02020603050405020304" pitchFamily="18" charset="0"/>
                <a:cs typeface="Times New Roman" panose="02020603050405020304" pitchFamily="18" charset="0"/>
              </a:rPr>
              <a:t>Il nominativo ed il contatto di posta elettronica del Referente dell’Amministrazione, cui è demandato il compito di monitorare e controllare la corretta e puntuale esecuzione del Servizio e di gestire i rapporti con il Fornitore.</a:t>
            </a:r>
          </a:p>
          <a:p>
            <a:pPr marL="0" indent="0" algn="just">
              <a:buNone/>
            </a:pP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74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37397"/>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NULLA OSTA</a:t>
            </a:r>
            <a:endParaRPr lang="it-IT" sz="2800" dirty="0"/>
          </a:p>
        </p:txBody>
      </p:sp>
      <p:sp>
        <p:nvSpPr>
          <p:cNvPr id="3" name="Segnaposto contenuto 2"/>
          <p:cNvSpPr>
            <a:spLocks noGrp="1"/>
          </p:cNvSpPr>
          <p:nvPr>
            <p:ph idx="1"/>
          </p:nvPr>
        </p:nvSpPr>
        <p:spPr>
          <a:xfrm>
            <a:off x="737938" y="2213811"/>
            <a:ext cx="11085094" cy="3696101"/>
          </a:xfrm>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È l’atto con cui la SUAM accantona la quota parte di massimale necessaria a soddisfare il fabbisogno dell’Amministrazione contraente.</a:t>
            </a:r>
          </a:p>
          <a:p>
            <a:pPr marL="0" indent="0">
              <a:buNone/>
            </a:pPr>
            <a:r>
              <a:rPr lang="it-IT" sz="2400" dirty="0">
                <a:latin typeface="Times New Roman" panose="02020603050405020304" pitchFamily="18" charset="0"/>
                <a:cs typeface="Times New Roman" panose="02020603050405020304" pitchFamily="18" charset="0"/>
              </a:rPr>
              <a:t>Viene inviato tramite PEC all’Amministrazione contraente </a:t>
            </a:r>
            <a:r>
              <a:rPr lang="it-IT" sz="2400" b="1" dirty="0">
                <a:latin typeface="Times New Roman" panose="02020603050405020304" pitchFamily="18" charset="0"/>
                <a:cs typeface="Times New Roman" panose="02020603050405020304" pitchFamily="18" charset="0"/>
              </a:rPr>
              <a:t>entro 5 giorni lavorativi </a:t>
            </a:r>
            <a:r>
              <a:rPr lang="it-IT" sz="2400" dirty="0">
                <a:latin typeface="Times New Roman" panose="02020603050405020304" pitchFamily="18" charset="0"/>
                <a:cs typeface="Times New Roman" panose="02020603050405020304" pitchFamily="18" charset="0"/>
              </a:rPr>
              <a:t>dal ricevimento della CONFERMA DI ADESIONE.</a:t>
            </a:r>
          </a:p>
          <a:p>
            <a:pPr marL="0" indent="0">
              <a:buNone/>
            </a:pPr>
            <a:r>
              <a:rPr lang="it-IT" sz="2400" dirty="0">
                <a:latin typeface="Times New Roman" panose="02020603050405020304" pitchFamily="18" charset="0"/>
                <a:cs typeface="Times New Roman" panose="02020603050405020304" pitchFamily="18" charset="0"/>
              </a:rPr>
              <a:t>Con questo atto l’Amministrazione contraente viene autorizzata a contattare direttamente il Fornitore.</a:t>
            </a:r>
          </a:p>
          <a:p>
            <a:pPr marL="0" indent="0" algn="just">
              <a:buNone/>
            </a:pPr>
            <a:br>
              <a:rPr lang="it-IT" sz="2400" dirty="0">
                <a:latin typeface="Times New Roman" panose="02020603050405020304" pitchFamily="18" charset="0"/>
                <a:cs typeface="Times New Roman" panose="02020603050405020304" pitchFamily="18" charset="0"/>
              </a:rPr>
            </a:b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323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794084"/>
            <a:ext cx="11085094" cy="670560"/>
          </a:xfrm>
        </p:spPr>
        <p:txBody>
          <a:bodyPr>
            <a:normAutofit/>
          </a:bodyPr>
          <a:lstStyle/>
          <a:p>
            <a:pPr lvl="0" algn="ctr">
              <a:spcAft>
                <a:spcPts val="1142"/>
              </a:spcAft>
            </a:pPr>
            <a:r>
              <a:rPr lang="it-IT" sz="2800" b="1" dirty="0">
                <a:latin typeface="Times New Roman" panose="02020603050405020304" pitchFamily="18" charset="0"/>
                <a:cs typeface="Times New Roman" panose="02020603050405020304" pitchFamily="18" charset="0"/>
              </a:rPr>
              <a:t>ORDINATIVO DI FORNITURA 1/2</a:t>
            </a:r>
          </a:p>
        </p:txBody>
      </p:sp>
      <p:sp>
        <p:nvSpPr>
          <p:cNvPr id="3" name="Segnaposto contenuto 2"/>
          <p:cNvSpPr>
            <a:spLocks noGrp="1"/>
          </p:cNvSpPr>
          <p:nvPr>
            <p:ph idx="1"/>
          </p:nvPr>
        </p:nvSpPr>
        <p:spPr>
          <a:xfrm>
            <a:off x="689811" y="1828800"/>
            <a:ext cx="11085094" cy="5029199"/>
          </a:xfrm>
        </p:spPr>
        <p:txBody>
          <a:bodyPr>
            <a:noAutofit/>
          </a:bodyPr>
          <a:lstStyle/>
          <a:p>
            <a:pPr marL="0" indent="0" algn="l">
              <a:spcAft>
                <a:spcPts val="1200"/>
              </a:spcAft>
              <a:buNone/>
            </a:pPr>
            <a:r>
              <a:rPr lang="it-IT" sz="1800" dirty="0">
                <a:effectLst/>
                <a:latin typeface="Times New Roman" panose="02020603050405020304" pitchFamily="18" charset="0"/>
                <a:ea typeface="Times New Roman" panose="02020603050405020304" pitchFamily="18" charset="0"/>
              </a:rPr>
              <a:t>È </a:t>
            </a:r>
            <a:r>
              <a:rPr lang="it-IT" sz="2000" dirty="0">
                <a:effectLst/>
                <a:latin typeface="Times New Roman" panose="02020603050405020304" pitchFamily="18" charset="0"/>
                <a:ea typeface="Times New Roman" panose="02020603050405020304" pitchFamily="18" charset="0"/>
              </a:rPr>
              <a:t>l’atto in forma elettronica, sottoscritto da un soggetto autorizzato ad impegnare legalmente e formalmente l’Amministrazione Contraente, che viene inviato al Fornitore.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Le singole Amministrazioni Contraenti potranno emettere gli Ordinativi di Fornitura solamente durante la validità della Convenzione.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L’Amministrazione Contraente ha facoltà di emettere, in relazione ad ogni Conferma di Adesione sottoscritta, uno o più Ordinativi di Fornitura fino alla concorrenza dell’importo ivi previsto.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L’Amministrazione Contraente non è obbligata a raggiungere l’importo indicato nella Conferma di Adesione e il Fornitore non può vantare alcuna pretesa al riguardo. </a:t>
            </a:r>
          </a:p>
          <a:p>
            <a:pPr marL="0" indent="0" algn="just">
              <a:spcAft>
                <a:spcPts val="1142"/>
              </a:spcAft>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67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26169"/>
            <a:ext cx="11085094" cy="670560"/>
          </a:xfrm>
        </p:spPr>
        <p:txBody>
          <a:bodyPr>
            <a:normAutofit/>
          </a:bodyPr>
          <a:lstStyle/>
          <a:p>
            <a:pPr lvl="0" algn="ctr">
              <a:spcAft>
                <a:spcPts val="1142"/>
              </a:spcAft>
            </a:pPr>
            <a:r>
              <a:rPr lang="it-IT" sz="2800" b="1" dirty="0">
                <a:latin typeface="Times New Roman" panose="02020603050405020304" pitchFamily="18" charset="0"/>
                <a:cs typeface="Times New Roman" panose="02020603050405020304" pitchFamily="18" charset="0"/>
              </a:rPr>
              <a:t>ORDINATIVO DI FORNITURA 2/2</a:t>
            </a:r>
          </a:p>
        </p:txBody>
      </p:sp>
      <p:sp>
        <p:nvSpPr>
          <p:cNvPr id="3" name="Segnaposto contenuto 2"/>
          <p:cNvSpPr>
            <a:spLocks noGrp="1"/>
          </p:cNvSpPr>
          <p:nvPr>
            <p:ph idx="1"/>
          </p:nvPr>
        </p:nvSpPr>
        <p:spPr>
          <a:xfrm>
            <a:off x="689811" y="2281187"/>
            <a:ext cx="11085094" cy="4321744"/>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l’importo previsto nel Prospetto economico per gli </a:t>
            </a:r>
            <a:r>
              <a:rPr lang="it-IT" sz="2000" b="1" dirty="0">
                <a:latin typeface="Times New Roman" panose="02020603050405020304" pitchFamily="18" charset="0"/>
                <a:cs typeface="Times New Roman" panose="02020603050405020304" pitchFamily="18" charset="0"/>
              </a:rPr>
              <a:t>incentivi ex art. 113 commi 2 e 5 del D.lgs. n. 50/2016</a:t>
            </a:r>
            <a:r>
              <a:rPr lang="it-IT" sz="2000" dirty="0">
                <a:latin typeface="Times New Roman" panose="02020603050405020304" pitchFamily="18" charset="0"/>
                <a:cs typeface="Times New Roman" panose="02020603050405020304" pitchFamily="18" charset="0"/>
              </a:rPr>
              <a:t>, quantificato secondo le indicazioni contenute nella Conferma di adesione.</a:t>
            </a:r>
          </a:p>
          <a:p>
            <a:pPr marL="0" indent="0" algn="just">
              <a:buNone/>
            </a:pPr>
            <a:r>
              <a:rPr lang="it-IT" sz="2000" dirty="0">
                <a:latin typeface="Times New Roman" panose="02020603050405020304" pitchFamily="18" charset="0"/>
                <a:cs typeface="Times New Roman" panose="02020603050405020304" pitchFamily="18" charset="0"/>
              </a:rPr>
              <a:t>Nei casi in cui l'Amministrazione Contraente ritenga di non emettere Ordinativi di Fornitura per un importo complessivo pari a quello indicato nella Conferma di Adesione, è tenuta celermente a comunicare al RUP della Convenzione, tramite PEC, l'importo residuo che non utilizzerà. </a:t>
            </a:r>
          </a:p>
          <a:p>
            <a:pPr marL="0" indent="0" algn="just">
              <a:buNone/>
            </a:pPr>
            <a:r>
              <a:rPr lang="it-IT" sz="2000" dirty="0">
                <a:latin typeface="Times New Roman" panose="02020603050405020304" pitchFamily="18" charset="0"/>
                <a:cs typeface="Times New Roman" panose="02020603050405020304" pitchFamily="18" charset="0"/>
              </a:rPr>
              <a:t>Qualora nel corso della durata della Convenzione per l’Amministrazione Contraente si renda necessario integrare la Conferma di Adesione, potrà inviare una (o più) ulteriore Conferma di Adesione cui seguiranno successivi Ordinativi di Fornitura.</a:t>
            </a:r>
          </a:p>
          <a:p>
            <a:pPr algn="just">
              <a:spcAft>
                <a:spcPts val="1142"/>
              </a:spcAft>
              <a:defRPr/>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5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CONTATTI SUAM</a:t>
            </a:r>
          </a:p>
        </p:txBody>
      </p:sp>
      <p:sp>
        <p:nvSpPr>
          <p:cNvPr id="3" name="Segnaposto contenuto 2"/>
          <p:cNvSpPr>
            <a:spLocks noGrp="1"/>
          </p:cNvSpPr>
          <p:nvPr>
            <p:ph idx="1"/>
          </p:nvPr>
        </p:nvSpPr>
        <p:spPr>
          <a:xfrm>
            <a:off x="612809" y="1989221"/>
            <a:ext cx="11085094" cy="4868779"/>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La presente guida è predisposta al solo fine di facilitare la corretta attivazione dei servizi, pertanto si raccomanda di prendere attenta visione della Convenzione e dei documenti allegati nonché della documentazione di gara.</a:t>
            </a:r>
            <a:endParaRPr lang="it-IT" sz="2400" b="1" dirty="0">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Per ulteriori informazioni e chiarimenti è possibile contattare: </a:t>
            </a:r>
          </a:p>
          <a:p>
            <a:pPr marL="0" indent="0">
              <a:buNone/>
            </a:pPr>
            <a:r>
              <a:rPr lang="it-IT" sz="2400" b="1" dirty="0">
                <a:latin typeface="Times New Roman" panose="02020603050405020304" pitchFamily="18" charset="0"/>
                <a:cs typeface="Times New Roman" panose="02020603050405020304" pitchFamily="18" charset="0"/>
              </a:rPr>
              <a:t>REGIONE MARCHE </a:t>
            </a: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SETTORE SUAM E SOGGETTO AGGREGATORE</a:t>
            </a:r>
          </a:p>
          <a:p>
            <a:pPr marL="0" indent="0">
              <a:buNone/>
            </a:pPr>
            <a:r>
              <a:rPr lang="it-IT" sz="2400" b="1" dirty="0">
                <a:latin typeface="Times New Roman" panose="02020603050405020304" pitchFamily="18" charset="0"/>
                <a:cs typeface="Times New Roman" panose="02020603050405020304" pitchFamily="18" charset="0"/>
              </a:rPr>
              <a:t>	E-mail: </a:t>
            </a:r>
            <a:r>
              <a:rPr lang="it-IT" sz="2400" b="1"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soggettoaggregatore@regione.marche.it</a:t>
            </a:r>
            <a:endParaRPr lang="it-IT" sz="2400" b="1" dirty="0">
              <a:solidFill>
                <a:srgbClr val="00B0F0"/>
              </a:solidFill>
              <a:latin typeface="Times New Roman" panose="02020603050405020304" pitchFamily="18" charset="0"/>
              <a:cs typeface="Times New Roman" panose="02020603050405020304" pitchFamily="18" charset="0"/>
            </a:endParaRPr>
          </a:p>
          <a:p>
            <a:pPr marL="0" indent="0">
              <a:buNone/>
            </a:pPr>
            <a:r>
              <a:rPr lang="fr-FR" sz="2400" b="1" dirty="0">
                <a:latin typeface="Times New Roman" panose="02020603050405020304" pitchFamily="18" charset="0"/>
                <a:cs typeface="Times New Roman" panose="02020603050405020304" pitchFamily="18" charset="0"/>
              </a:rPr>
              <a:t>	PEC: </a:t>
            </a:r>
            <a:r>
              <a:rPr lang="fr-FR" sz="2400" b="1"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regione.marche.suam@emarche.it</a:t>
            </a:r>
            <a:endParaRPr lang="fr-FR" sz="2400" b="1" dirty="0">
              <a:solidFill>
                <a:srgbClr val="00B0F0"/>
              </a:solidFill>
              <a:latin typeface="Times New Roman" panose="02020603050405020304" pitchFamily="18" charset="0"/>
              <a:cs typeface="Times New Roman" panose="02020603050405020304" pitchFamily="18" charset="0"/>
            </a:endParaRPr>
          </a:p>
          <a:p>
            <a:pPr marL="0" indent="0">
              <a:buNone/>
            </a:pPr>
            <a:r>
              <a:rPr lang="fr-FR" sz="2400" b="1" dirty="0">
                <a:solidFill>
                  <a:srgbClr val="00B0F0"/>
                </a:solidFill>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TEL:</a:t>
            </a:r>
            <a:r>
              <a:rPr lang="fr-FR" sz="2400" b="1" dirty="0">
                <a:solidFill>
                  <a:srgbClr val="00B0F0"/>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071 806 7330</a:t>
            </a:r>
          </a:p>
          <a:p>
            <a:pPr marL="0" indent="0">
              <a:buNone/>
            </a:pPr>
            <a:r>
              <a:rPr lang="it-IT" sz="2400" dirty="0">
                <a:latin typeface="Times New Roman" panose="02020603050405020304" pitchFamily="18" charset="0"/>
                <a:cs typeface="Times New Roman" panose="02020603050405020304" pitchFamily="18" charset="0"/>
              </a:rPr>
              <a:t>La struttura ha sede ad Ancona in P.zza Cavour n. 23 - CAP 60121</a:t>
            </a:r>
          </a:p>
        </p:txBody>
      </p:sp>
    </p:spTree>
    <p:extLst>
      <p:ext uri="{BB962C8B-B14F-4D97-AF65-F5344CB8AC3E}">
        <p14:creationId xmlns:p14="http://schemas.microsoft.com/office/powerpoint/2010/main" val="4028951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561473"/>
            <a:ext cx="11085094" cy="1138989"/>
          </a:xfrm>
        </p:spPr>
        <p:txBody>
          <a:bodyPr>
            <a:normAutofit/>
          </a:bodyPr>
          <a:lstStyle/>
          <a:p>
            <a:pPr algn="ctr"/>
            <a:r>
              <a:rPr lang="it-IT" sz="2800" b="1" dirty="0">
                <a:latin typeface="Times New Roman" panose="02020603050405020304" pitchFamily="18" charset="0"/>
                <a:cs typeface="Times New Roman" panose="02020603050405020304" pitchFamily="18" charset="0"/>
              </a:rPr>
              <a:t>ASSISTENZA PIATTAFORMA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APPALTI&amp;CONTRATTI</a:t>
            </a:r>
          </a:p>
        </p:txBody>
      </p:sp>
      <p:sp>
        <p:nvSpPr>
          <p:cNvPr id="3" name="Segnaposto contenuto 2"/>
          <p:cNvSpPr>
            <a:spLocks noGrp="1"/>
          </p:cNvSpPr>
          <p:nvPr>
            <p:ph idx="1"/>
          </p:nvPr>
        </p:nvSpPr>
        <p:spPr>
          <a:xfrm>
            <a:off x="612809" y="1989221"/>
            <a:ext cx="11085094" cy="4868779"/>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APPALTI&amp;CONTRATTI è possibile contattare l’assistenza </a:t>
            </a:r>
            <a:r>
              <a:rPr lang="it-IT" sz="2400" b="1" dirty="0">
                <a:latin typeface="Times New Roman" panose="02020603050405020304" pitchFamily="18" charset="0"/>
                <a:cs typeface="Times New Roman" panose="02020603050405020304" pitchFamily="18" charset="0"/>
              </a:rPr>
              <a:t>TASK</a:t>
            </a:r>
            <a:r>
              <a:rPr lang="it-IT" sz="2400" dirty="0">
                <a:latin typeface="Times New Roman" panose="02020603050405020304" pitchFamily="18" charset="0"/>
                <a:cs typeface="Times New Roman" panose="02020603050405020304" pitchFamily="18" charset="0"/>
              </a:rPr>
              <a:t>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Tel</a:t>
            </a:r>
            <a:r>
              <a:rPr lang="it-IT" sz="2400" dirty="0">
                <a:latin typeface="Times New Roman" panose="02020603050405020304" pitchFamily="18" charset="0"/>
                <a:cs typeface="Times New Roman" panose="02020603050405020304" pitchFamily="18" charset="0"/>
              </a:rPr>
              <a:t>: 0733 280 140</a:t>
            </a:r>
          </a:p>
          <a:p>
            <a:pPr marL="0" indent="0">
              <a:buNone/>
            </a:pP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 E-mail: </a:t>
            </a:r>
            <a:r>
              <a:rPr lang="it-IT" sz="2400" b="1"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assistenza.appalti@sinp.net</a:t>
            </a:r>
            <a:endParaRPr lang="it-IT" sz="24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2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41684" y="789271"/>
            <a:ext cx="11069053" cy="707404"/>
          </a:xfrm>
        </p:spPr>
        <p:txBody>
          <a:bodyPr>
            <a:normAutofit/>
          </a:bodyPr>
          <a:lstStyle/>
          <a:p>
            <a:pPr algn="ctr" defTabSz="896938"/>
            <a:r>
              <a:rPr lang="it-IT" sz="2800" b="1" dirty="0">
                <a:latin typeface="Times New Roman" panose="02020603050405020304" pitchFamily="18" charset="0"/>
                <a:cs typeface="Times New Roman" panose="02020603050405020304" pitchFamily="18" charset="0"/>
              </a:rPr>
              <a:t>PREMESSA</a:t>
            </a:r>
            <a:endParaRPr lang="it-IT" sz="20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7891" y="2165685"/>
            <a:ext cx="11142846" cy="4530082"/>
          </a:xfrm>
        </p:spPr>
        <p:txBody>
          <a:bodyPr>
            <a:noAutofit/>
          </a:bodyPr>
          <a:lstStyle/>
          <a:p>
            <a:pPr marL="0" indent="0">
              <a:buNone/>
            </a:pPr>
            <a:r>
              <a:rPr lang="it-IT" sz="2400" dirty="0">
                <a:latin typeface="Times New Roman" panose="02020603050405020304" pitchFamily="18" charset="0"/>
                <a:cs typeface="Times New Roman" panose="02020603050405020304" pitchFamily="18" charset="0"/>
              </a:rPr>
              <a:t>La Convenzione per l’affidamento della </a:t>
            </a:r>
            <a:r>
              <a:rPr lang="it-IT" sz="2400" dirty="0">
                <a:latin typeface="Times New Roman" panose="02020603050405020304" pitchFamily="18" charset="0"/>
                <a:ea typeface="Times New Roman" panose="02020603050405020304" pitchFamily="18" charset="0"/>
              </a:rPr>
              <a:t>fornitura di arredi per uffici, in legno e in metallo, a ridotto impatto ambientale e dei servizi connessi per le amministrazioni del territorio regionale </a:t>
            </a:r>
            <a:r>
              <a:rPr lang="it-IT" sz="2400" dirty="0">
                <a:latin typeface="Times New Roman" panose="02020603050405020304" pitchFamily="18" charset="0"/>
                <a:cs typeface="Times New Roman" panose="02020603050405020304" pitchFamily="18" charset="0"/>
              </a:rPr>
              <a:t>- Lotto 1, è stipulata dal Settore SUAM e Soggetto Aggregatore, in qualità di Soggetto aggregatore, ai sensi dell’articolo 26 della Legge n. 488 del 1999.</a:t>
            </a:r>
          </a:p>
          <a:p>
            <a:pPr marL="0" indent="0">
              <a:buNone/>
            </a:pPr>
            <a:endParaRPr lang="it-IT" sz="2400" dirty="0">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endParaRPr lang="it-IT" sz="12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41684" y="449180"/>
            <a:ext cx="11069053" cy="1443788"/>
          </a:xfrm>
        </p:spPr>
        <p:txBody>
          <a:bodyPr>
            <a:normAutofit/>
          </a:bodyPr>
          <a:lstStyle/>
          <a:p>
            <a:pPr algn="ctr" defTabSz="896938"/>
            <a:r>
              <a:rPr lang="it-IT" sz="2800" b="1" dirty="0">
                <a:latin typeface="Times New Roman" panose="02020603050405020304" pitchFamily="18" charset="0"/>
                <a:cs typeface="Times New Roman" panose="02020603050405020304" pitchFamily="18" charset="0"/>
              </a:rPr>
              <a:t>DURATA DELLA CONVENZIONE E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DEGLI ORDINATIVI DI FORNITURA</a:t>
            </a:r>
            <a:endParaRPr lang="it-IT" sz="20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7891" y="2406316"/>
            <a:ext cx="11142846" cy="4170948"/>
          </a:xfrm>
        </p:spPr>
        <p:txBody>
          <a:bodyPr>
            <a:noAutofit/>
          </a:bodyPr>
          <a:lstStyle/>
          <a:p>
            <a:pPr marL="0" indent="0" algn="just">
              <a:buNone/>
            </a:pPr>
            <a:r>
              <a:rPr lang="it-IT" sz="2400" dirty="0">
                <a:latin typeface="Times New Roman" panose="02020603050405020304" pitchFamily="18" charset="0"/>
                <a:cs typeface="Times New Roman" panose="02020603050405020304" pitchFamily="18" charset="0"/>
              </a:rPr>
              <a:t>La durata della Convenzione è di </a:t>
            </a:r>
            <a:r>
              <a:rPr lang="it-IT" sz="2400" b="1" dirty="0">
                <a:latin typeface="Times New Roman" panose="02020603050405020304" pitchFamily="18" charset="0"/>
                <a:cs typeface="Times New Roman" panose="02020603050405020304" pitchFamily="18" charset="0"/>
              </a:rPr>
              <a:t>36 mesi </a:t>
            </a:r>
            <a:r>
              <a:rPr lang="it-IT" sz="2400" dirty="0">
                <a:latin typeface="Times New Roman" panose="02020603050405020304" pitchFamily="18" charset="0"/>
                <a:cs typeface="Times New Roman" panose="02020603050405020304" pitchFamily="18" charset="0"/>
              </a:rPr>
              <a:t>decorrenti dalla data di stipula della stessa (25/03/2024 – 25/03/2027).</a:t>
            </a:r>
          </a:p>
          <a:p>
            <a:pPr marL="0" indent="0" algn="just">
              <a:buNone/>
            </a:pPr>
            <a:endParaRPr lang="it-IT" sz="2400" dirty="0">
              <a:highlight>
                <a:srgbClr val="FFFF00"/>
              </a:highlight>
              <a:latin typeface="Times New Roman" panose="02020603050405020304" pitchFamily="18" charset="0"/>
              <a:cs typeface="Times New Roman" panose="02020603050405020304" pitchFamily="18" charset="0"/>
            </a:endParaRPr>
          </a:p>
          <a:p>
            <a:pPr marL="0" indent="0" algn="just">
              <a:buNone/>
            </a:pPr>
            <a:r>
              <a:rPr lang="it-IT" sz="2400" dirty="0">
                <a:latin typeface="Times New Roman" panose="02020603050405020304" pitchFamily="18" charset="0"/>
                <a:cs typeface="Times New Roman" panose="02020603050405020304" pitchFamily="18" charset="0"/>
              </a:rPr>
              <a:t>Si precisa che per “durata” della Convenzione si intende il periodo entro il quale l’Amministrazione pubblica interessata può aderire alla Convenzione ed emettere gli “Ordinativi di Fornitura”.</a:t>
            </a:r>
          </a:p>
          <a:p>
            <a:pPr marL="0" indent="0" algn="just">
              <a:buNone/>
            </a:pPr>
            <a:endParaRPr lang="it-IT" sz="2400" dirty="0">
              <a:latin typeface="Times New Roman" panose="02020603050405020304" pitchFamily="18" charset="0"/>
              <a:cs typeface="Times New Roman" panose="02020603050405020304" pitchFamily="18" charset="0"/>
            </a:endParaRPr>
          </a:p>
          <a:p>
            <a:pPr marL="0" indent="0" algn="just">
              <a:buNone/>
            </a:pPr>
            <a:r>
              <a:rPr lang="it-IT"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Gli Ordinativi di Fornitura avranno una durata </a:t>
            </a:r>
            <a:r>
              <a:rPr lang="it-IT"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massima di 36 mesi</a:t>
            </a:r>
            <a:r>
              <a:rPr lang="it-IT"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decorrenti dalla data di emissione degli stessi.</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25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799057" y="186268"/>
            <a:ext cx="10593885" cy="1668379"/>
          </a:xfrm>
        </p:spPr>
        <p:txBody>
          <a:bodyPr>
            <a:normAutofit fontScale="90000"/>
          </a:bodyPr>
          <a:lstStyle/>
          <a:p>
            <a:pPr lvl="0" algn="ctr">
              <a:lnSpc>
                <a:spcPct val="110000"/>
              </a:lnSpc>
              <a:spcBef>
                <a:spcPts val="1000"/>
              </a:spcBef>
            </a:pP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OGGETTO </a:t>
            </a: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DELLA </a:t>
            </a: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CONVENZIONE </a:t>
            </a:r>
            <a:br>
              <a:rPr lang="it-IT" sz="1800" b="1" dirty="0">
                <a:solidFill>
                  <a:srgbClr val="000000"/>
                </a:solidFill>
                <a:latin typeface="Times New Roman" panose="02020603050405020304" pitchFamily="18" charset="0"/>
                <a:ea typeface="+mn-ea"/>
                <a:cs typeface="Times New Roman" panose="02020603050405020304" pitchFamily="18" charset="0"/>
              </a:rPr>
            </a:br>
            <a:endParaRPr lang="it-IT" sz="1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77516" y="2133600"/>
            <a:ext cx="11116253" cy="4538132"/>
          </a:xfrm>
        </p:spPr>
        <p:txBody>
          <a:bodyPr>
            <a:noAutofit/>
          </a:bodyPr>
          <a:lstStyle/>
          <a:p>
            <a:pPr marL="0" indent="0">
              <a:buNone/>
            </a:pPr>
            <a:r>
              <a:rPr lang="it-IT" sz="2400" dirty="0">
                <a:latin typeface="Times New Roman" panose="02020603050405020304" pitchFamily="18" charset="0"/>
                <a:cs typeface="Times New Roman" panose="02020603050405020304" pitchFamily="18" charset="0"/>
              </a:rPr>
              <a:t>La Convenzione ha per oggetto la fornitura di Fornitura di arredi in legno, CPV 39130000-2 (Mobili per uffici) a ridotto impatto ambientale per uffici.</a:t>
            </a:r>
          </a:p>
          <a:p>
            <a:pPr marL="0" indent="0">
              <a:buNone/>
            </a:pPr>
            <a:r>
              <a:rPr lang="it-IT" sz="2400" dirty="0">
                <a:latin typeface="Times New Roman" panose="02020603050405020304" pitchFamily="18" charset="0"/>
                <a:cs typeface="Times New Roman" panose="02020603050405020304" pitchFamily="18" charset="0"/>
              </a:rPr>
              <a:t>La fornitura rispetta i “Criteri ambientali minimi per l’affidamento del servizio di fornitura, noleggio ed estensione della vita di arredi per ambienti” di cui al D.M. 23/06/2022 del Ministero della Transizione Ecologica (Gazzetta ufficiale dell’8 agosto 2022). </a:t>
            </a:r>
          </a:p>
          <a:p>
            <a:pPr marL="0" indent="0">
              <a:buNone/>
            </a:pPr>
            <a:r>
              <a:rPr lang="it-IT" sz="2400" dirty="0">
                <a:latin typeface="Times New Roman" panose="02020603050405020304" pitchFamily="18" charset="0"/>
                <a:cs typeface="Times New Roman" panose="02020603050405020304" pitchFamily="18" charset="0"/>
              </a:rPr>
              <a:t>In particolare, sono soddisfatte le SPECIFICHE TECNICHE e CLAUSOLE CONTRATTUALI indicate nel D.M. sopracitato. </a:t>
            </a: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799057" y="507110"/>
            <a:ext cx="10593885" cy="1482111"/>
          </a:xfrm>
        </p:spPr>
        <p:txBody>
          <a:bodyPr>
            <a:normAutofit/>
          </a:bodyPr>
          <a:lstStyle/>
          <a:p>
            <a:pPr lvl="0" algn="ctr">
              <a:lnSpc>
                <a:spcPct val="110000"/>
              </a:lnSpc>
              <a:spcBef>
                <a:spcPts val="1000"/>
              </a:spcBef>
            </a:pPr>
            <a:r>
              <a:rPr lang="it-IT" sz="2800" b="1" dirty="0">
                <a:solidFill>
                  <a:srgbClr val="000000"/>
                </a:solidFill>
                <a:latin typeface="Times New Roman" panose="02020603050405020304" pitchFamily="18" charset="0"/>
                <a:ea typeface="+mn-ea"/>
                <a:cs typeface="Times New Roman" panose="02020603050405020304" pitchFamily="18" charset="0"/>
              </a:rPr>
              <a:t>LISTINO PREZZI </a:t>
            </a:r>
            <a:br>
              <a:rPr lang="it-IT" sz="2800" b="1" dirty="0">
                <a:solidFill>
                  <a:srgbClr val="000000"/>
                </a:solidFill>
                <a:latin typeface="Times New Roman" panose="02020603050405020304" pitchFamily="18" charset="0"/>
                <a:ea typeface="+mn-ea"/>
                <a:cs typeface="Times New Roman" panose="02020603050405020304" pitchFamily="18" charset="0"/>
              </a:rPr>
            </a:br>
            <a:r>
              <a:rPr lang="it-IT" sz="2800" b="1" dirty="0">
                <a:solidFill>
                  <a:srgbClr val="000000"/>
                </a:solidFill>
                <a:latin typeface="Times New Roman" panose="02020603050405020304" pitchFamily="18" charset="0"/>
                <a:ea typeface="+mn-ea"/>
                <a:cs typeface="Times New Roman" panose="02020603050405020304" pitchFamily="18" charset="0"/>
              </a:rPr>
              <a:t>E </a:t>
            </a:r>
            <a:br>
              <a:rPr lang="it-IT" sz="2800" b="1" dirty="0">
                <a:solidFill>
                  <a:srgbClr val="000000"/>
                </a:solidFill>
                <a:latin typeface="Times New Roman" panose="02020603050405020304" pitchFamily="18" charset="0"/>
                <a:ea typeface="+mn-ea"/>
                <a:cs typeface="Times New Roman" panose="02020603050405020304" pitchFamily="18" charset="0"/>
              </a:rPr>
            </a:br>
            <a:r>
              <a:rPr lang="it-IT" sz="2800" b="1" dirty="0">
                <a:solidFill>
                  <a:srgbClr val="000000"/>
                </a:solidFill>
                <a:latin typeface="Times New Roman" panose="02020603050405020304" pitchFamily="18" charset="0"/>
                <a:ea typeface="+mn-ea"/>
                <a:cs typeface="Times New Roman" panose="02020603050405020304" pitchFamily="18" charset="0"/>
              </a:rPr>
              <a:t>LISTINO FORNITORE</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37872" y="2162476"/>
            <a:ext cx="11116253" cy="4188414"/>
          </a:xfrm>
        </p:spPr>
        <p:txBody>
          <a:bodyPr>
            <a:noAutofit/>
          </a:bodyPr>
          <a:lstStyle/>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Nel LISTINO PREZZI è già stato applicato il ribasso percentuale del 0,70% agli importi dei prodotti riportati nel Capitolato Tecnico.</a:t>
            </a:r>
          </a:p>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Nel LISTINO FORNITORE, invece, agli importi dei prodotti non presenti nel LISTINO PREZZI, va applicato il secondo ribasso presente in offerta economica, percentuale del 35%.</a:t>
            </a:r>
          </a:p>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Il LISTINO FORNITORE, per i prodotti non presenti nel LISTINO PREZZI, è ad esclusivo uso (facoltativo e non vincolante) degli Enti aderenti alla Convenzione.</a:t>
            </a:r>
          </a:p>
        </p:txBody>
      </p:sp>
    </p:spTree>
    <p:extLst>
      <p:ext uri="{BB962C8B-B14F-4D97-AF65-F5344CB8AC3E}">
        <p14:creationId xmlns:p14="http://schemas.microsoft.com/office/powerpoint/2010/main" val="3777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a:latin typeface="Times New Roman" panose="02020603050405020304" pitchFamily="18" charset="0"/>
                <a:cs typeface="Times New Roman" panose="02020603050405020304" pitchFamily="18" charset="0"/>
              </a:rPr>
              <a:t>FORNITORE</a:t>
            </a:r>
            <a:br>
              <a:rPr lang="it-IT" sz="2000" b="1">
                <a:latin typeface="Times New Roman" panose="02020603050405020304" pitchFamily="18" charset="0"/>
                <a:cs typeface="Times New Roman" panose="02020603050405020304" pitchFamily="18" charset="0"/>
              </a:rPr>
            </a:br>
            <a:endParaRPr lang="it-IT" sz="2000" dirty="0"/>
          </a:p>
        </p:txBody>
      </p:sp>
      <p:sp>
        <p:nvSpPr>
          <p:cNvPr id="3" name="Segnaposto contenuto 2"/>
          <p:cNvSpPr>
            <a:spLocks noGrp="1"/>
          </p:cNvSpPr>
          <p:nvPr>
            <p:ph idx="1"/>
          </p:nvPr>
        </p:nvSpPr>
        <p:spPr>
          <a:xfrm>
            <a:off x="716618" y="2223133"/>
            <a:ext cx="10758763" cy="4306004"/>
          </a:xfrm>
          <a:noFill/>
        </p:spPr>
        <p:txBody>
          <a:bodyPr>
            <a:normAutofit lnSpcReduction="10000"/>
          </a:bodyPr>
          <a:lstStyle/>
          <a:p>
            <a:pPr marL="0" indent="0" algn="ctr">
              <a:buNone/>
            </a:pPr>
            <a:r>
              <a:rPr lang="en-US" dirty="0">
                <a:solidFill>
                  <a:srgbClr val="000000"/>
                </a:solidFill>
                <a:latin typeface="CIDFont+F1"/>
              </a:rPr>
              <a:t>ARAN WORLD S.R.L.U.</a:t>
            </a:r>
          </a:p>
          <a:p>
            <a:pPr marL="0" indent="0" algn="ctr">
              <a:buNone/>
            </a:pPr>
            <a:r>
              <a:rPr lang="it-IT" sz="2400" dirty="0">
                <a:solidFill>
                  <a:srgbClr val="000000"/>
                </a:solidFill>
                <a:latin typeface="CIDFont+F2"/>
              </a:rPr>
              <a:t>sede legale in Atri (TE), Frazione Casoli - Zona Industriale Snc, 64032</a:t>
            </a:r>
          </a:p>
          <a:p>
            <a:pPr marL="0" indent="0" algn="ctr">
              <a:buNone/>
            </a:pPr>
            <a:r>
              <a:rPr lang="it-IT" sz="2400" dirty="0">
                <a:solidFill>
                  <a:srgbClr val="000000"/>
                </a:solidFill>
                <a:latin typeface="CIDFont+F2"/>
              </a:rPr>
              <a:t>Codice Fiscale e Partita IVA n. 01444880676</a:t>
            </a:r>
          </a:p>
          <a:p>
            <a:pPr marL="0" indent="0" algn="ctr">
              <a:buNone/>
            </a:pPr>
            <a:r>
              <a:rPr lang="it-IT" sz="2400" dirty="0">
                <a:solidFill>
                  <a:srgbClr val="000000"/>
                </a:solidFill>
                <a:latin typeface="CIDFont+F2"/>
              </a:rPr>
              <a:t>PEC </a:t>
            </a:r>
            <a:r>
              <a:rPr lang="it-IT" sz="2400" dirty="0">
                <a:solidFill>
                  <a:srgbClr val="0000FF"/>
                </a:solidFill>
                <a:latin typeface="CIDFont+F2"/>
              </a:rPr>
              <a:t>aranworldsrl@legalmail.it</a:t>
            </a:r>
          </a:p>
          <a:p>
            <a:pPr marL="0" indent="0" algn="ctr">
              <a:buNone/>
            </a:pPr>
            <a:r>
              <a:rPr lang="it-IT" u="sng" dirty="0">
                <a:solidFill>
                  <a:srgbClr val="000000"/>
                </a:solidFill>
                <a:latin typeface="CIDFont+F1"/>
              </a:rPr>
              <a:t>RESPONSABILE UNICO DELLE ATTIVITÀ CONTRATTUALI (RUAC)</a:t>
            </a:r>
          </a:p>
          <a:p>
            <a:pPr marL="0" indent="0" algn="ctr">
              <a:buNone/>
            </a:pPr>
            <a:r>
              <a:rPr lang="it-IT" sz="2400" dirty="0">
                <a:solidFill>
                  <a:srgbClr val="000000"/>
                </a:solidFill>
                <a:latin typeface="CIDFont+F2"/>
              </a:rPr>
              <a:t>FILIPPO DA FIUME</a:t>
            </a:r>
          </a:p>
          <a:p>
            <a:pPr marL="0" indent="0" algn="ctr">
              <a:buNone/>
            </a:pPr>
            <a:r>
              <a:rPr lang="it-IT" sz="2400" dirty="0">
                <a:solidFill>
                  <a:srgbClr val="000000"/>
                </a:solidFill>
                <a:latin typeface="CIDFont+F2"/>
              </a:rPr>
              <a:t>tel. 085/871151</a:t>
            </a:r>
          </a:p>
          <a:p>
            <a:pPr marL="0" indent="0" algn="ctr">
              <a:buNone/>
            </a:pPr>
            <a:r>
              <a:rPr lang="it-IT" sz="2400" dirty="0">
                <a:solidFill>
                  <a:srgbClr val="000000"/>
                </a:solidFill>
                <a:latin typeface="CIDFont+F2"/>
              </a:rPr>
              <a:t>mail </a:t>
            </a:r>
            <a:r>
              <a:rPr lang="it-IT" sz="2400" dirty="0">
                <a:solidFill>
                  <a:srgbClr val="0000FF"/>
                </a:solidFill>
                <a:latin typeface="CIDFont+F2"/>
              </a:rPr>
              <a:t>filippod@aranworld.it</a:t>
            </a:r>
            <a:endParaRPr lang="it-IT" sz="1800" u="none" strike="noStrike"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460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93545"/>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1/3</a:t>
            </a:r>
            <a:endParaRPr lang="it-IT" sz="2800" dirty="0"/>
          </a:p>
        </p:txBody>
      </p:sp>
      <p:sp>
        <p:nvSpPr>
          <p:cNvPr id="3" name="Segnaposto contenuto 2"/>
          <p:cNvSpPr>
            <a:spLocks noGrp="1"/>
          </p:cNvSpPr>
          <p:nvPr>
            <p:ph idx="1"/>
          </p:nvPr>
        </p:nvSpPr>
        <p:spPr>
          <a:xfrm>
            <a:off x="689811" y="2045368"/>
            <a:ext cx="11085094" cy="4596064"/>
          </a:xfrm>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L’Amministrazione Contraente dovrà:</a:t>
            </a:r>
          </a:p>
          <a:p>
            <a:r>
              <a:rPr lang="it-IT" sz="2400" dirty="0">
                <a:latin typeface="Times New Roman" panose="02020603050405020304" pitchFamily="18" charset="0"/>
                <a:cs typeface="Times New Roman" panose="02020603050405020304" pitchFamily="18" charset="0"/>
              </a:rPr>
              <a:t>Collegarsi al «Profilo del Committente – Soggetto Aggregatore SUAM», tramite il seguente link: </a:t>
            </a:r>
            <a:r>
              <a:rPr lang="it-IT" sz="2400" u="sng" dirty="0">
                <a:latin typeface="Times New Roman" panose="02020603050405020304" pitchFamily="18" charset="0"/>
                <a:cs typeface="Times New Roman" panose="02020603050405020304" pitchFamily="18" charset="0"/>
                <a:hlinkClick r:id="rId2"/>
              </a:rPr>
              <a:t>https://www.regione.marche.it/Entra-in-Regione/Profilo-del-committente-Soggetto-Aggregatore-SUAM/Convenzioni-attive</a:t>
            </a:r>
            <a:r>
              <a:rPr lang="it-IT" sz="2400" u="sng" dirty="0">
                <a:latin typeface="Times New Roman" panose="02020603050405020304" pitchFamily="18" charset="0"/>
                <a:cs typeface="Times New Roman" panose="02020603050405020304" pitchFamily="18" charset="0"/>
              </a:rPr>
              <a:t> </a:t>
            </a:r>
          </a:p>
          <a:p>
            <a:r>
              <a:rPr lang="it-IT" sz="2400" dirty="0">
                <a:latin typeface="Times New Roman" panose="02020603050405020304" pitchFamily="18" charset="0"/>
                <a:cs typeface="Times New Roman" panose="02020603050405020304" pitchFamily="18" charset="0"/>
              </a:rPr>
              <a:t>Cliccare sulla Convenzione «ARREDI - mobili per uffici in legno» e prendere visione dell’intera documentazione;</a:t>
            </a:r>
          </a:p>
          <a:p>
            <a:r>
              <a:rPr lang="it-IT" sz="2400" dirty="0">
                <a:latin typeface="Times New Roman" panose="02020603050405020304" pitchFamily="18" charset="0"/>
                <a:cs typeface="Times New Roman" panose="02020603050405020304" pitchFamily="18" charset="0"/>
              </a:rPr>
              <a:t>Scaricare, compilare e inviare a SUAM tramite PEC il modello CONFERMA DI ADESIONE;</a:t>
            </a:r>
          </a:p>
        </p:txBody>
      </p:sp>
    </p:spTree>
    <p:extLst>
      <p:ext uri="{BB962C8B-B14F-4D97-AF65-F5344CB8AC3E}">
        <p14:creationId xmlns:p14="http://schemas.microsoft.com/office/powerpoint/2010/main" val="427328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5854"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2/3</a:t>
            </a:r>
            <a:endParaRPr lang="it-IT" sz="2800" dirty="0"/>
          </a:p>
        </p:txBody>
      </p:sp>
      <p:sp>
        <p:nvSpPr>
          <p:cNvPr id="3" name="Segnaposto contenuto 2"/>
          <p:cNvSpPr>
            <a:spLocks noGrp="1"/>
          </p:cNvSpPr>
          <p:nvPr>
            <p:ph idx="1"/>
          </p:nvPr>
        </p:nvSpPr>
        <p:spPr>
          <a:xfrm>
            <a:off x="563078" y="2069431"/>
            <a:ext cx="11085094" cy="4427621"/>
          </a:xfrm>
        </p:spPr>
        <p:txBody>
          <a:bodyPr>
            <a:noAutofit/>
          </a:bodyPr>
          <a:lstStyle/>
          <a:p>
            <a:r>
              <a:rPr lang="it-IT" sz="2400" dirty="0">
                <a:latin typeface="Times New Roman" panose="02020603050405020304" pitchFamily="18" charset="0"/>
                <a:cs typeface="Times New Roman" panose="02020603050405020304" pitchFamily="18" charset="0"/>
              </a:rPr>
              <a:t>Attendere il NULLA OSTA alla CONFERMA DI ADESIONE da parte di SUAM;</a:t>
            </a:r>
          </a:p>
          <a:p>
            <a:r>
              <a:rPr lang="it-IT" sz="2400" dirty="0">
                <a:latin typeface="Times New Roman" panose="02020603050405020304" pitchFamily="18" charset="0"/>
                <a:cs typeface="Times New Roman" panose="02020603050405020304" pitchFamily="18" charset="0"/>
              </a:rPr>
              <a:t>Dopo aver ottenuto il NULLA OSTA, l’Amministrazione dovrà registrarsi nella piattaforma </a:t>
            </a:r>
            <a:r>
              <a:rPr lang="it-IT" sz="2400" dirty="0" err="1">
                <a:latin typeface="Times New Roman" panose="02020603050405020304" pitchFamily="18" charset="0"/>
                <a:cs typeface="Times New Roman" panose="02020603050405020304" pitchFamily="18" charset="0"/>
              </a:rPr>
              <a:t>Appalti&amp;Contratti</a:t>
            </a:r>
            <a:r>
              <a:rPr lang="it-IT" sz="2400" dirty="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hlinkClick r:id="rId2"/>
              </a:rPr>
              <a:t>https://appaltisuam.regione.marche.it/Appalti/</a:t>
            </a:r>
            <a:r>
              <a:rPr lang="it-IT" sz="2400" dirty="0">
                <a:latin typeface="Times New Roman" panose="02020603050405020304" pitchFamily="18" charset="0"/>
                <a:cs typeface="Times New Roman" panose="02020603050405020304" pitchFamily="18" charset="0"/>
              </a:rPr>
              <a:t>  (si veda il Manuale Operativo per l’adesione sulla piattaforma GT- SUAM) e creare la procedura di adesione;</a:t>
            </a:r>
          </a:p>
          <a:p>
            <a:r>
              <a:rPr lang="it-IT" sz="2400" dirty="0">
                <a:latin typeface="Times New Roman" panose="02020603050405020304" pitchFamily="18" charset="0"/>
                <a:cs typeface="Times New Roman" panose="02020603050405020304" pitchFamily="18" charset="0"/>
              </a:rPr>
              <a:t>Dalla piattaforma scaricare e compilare il modello ORDINATIVO DI FORNITURA da inviare via PEC al Fornitore e per conoscenza alla SUAM;</a:t>
            </a:r>
          </a:p>
          <a:p>
            <a:pPr marL="0" lv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3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5854"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3/3</a:t>
            </a:r>
            <a:endParaRPr lang="it-IT" sz="2800" dirty="0"/>
          </a:p>
        </p:txBody>
      </p:sp>
      <p:sp>
        <p:nvSpPr>
          <p:cNvPr id="3" name="Segnaposto contenuto 2"/>
          <p:cNvSpPr>
            <a:spLocks noGrp="1"/>
          </p:cNvSpPr>
          <p:nvPr>
            <p:ph idx="1"/>
          </p:nvPr>
        </p:nvSpPr>
        <p:spPr>
          <a:xfrm>
            <a:off x="563078" y="2069431"/>
            <a:ext cx="11085094" cy="4427621"/>
          </a:xfrm>
        </p:spPr>
        <p:txBody>
          <a:bodyPr>
            <a:noAutofit/>
          </a:bodyPr>
          <a:lstStyle/>
          <a:p>
            <a:r>
              <a:rPr lang="it-IT" sz="2400" dirty="0">
                <a:latin typeface="Times New Roman" panose="02020603050405020304" pitchFamily="18" charset="0"/>
                <a:cs typeface="Times New Roman" panose="02020603050405020304" pitchFamily="18" charset="0"/>
              </a:rPr>
              <a:t>Caricare in piattaforma l’ORDINATIVO DI FORNITURA e acquisire il RIEPILOGO DI ADESIONE generato automaticamente dalla piattaforma;</a:t>
            </a:r>
          </a:p>
          <a:p>
            <a:r>
              <a:rPr lang="it-IT" sz="2400" dirty="0">
                <a:latin typeface="Times New Roman" panose="02020603050405020304" pitchFamily="18" charset="0"/>
                <a:cs typeface="Times New Roman" panose="02020603050405020304" pitchFamily="18" charset="0"/>
              </a:rPr>
              <a:t>Inviare tramite PEC al fornitore e per conoscenza alla SUAM, l’ORDINATIVO DI FORNITURA e il RIEPILOGO DI ADESIONE. </a:t>
            </a:r>
          </a:p>
          <a:p>
            <a:r>
              <a:rPr lang="it-IT" sz="2400" dirty="0">
                <a:latin typeface="Times New Roman" panose="02020603050405020304" pitchFamily="18" charset="0"/>
                <a:cs typeface="Times New Roman" panose="02020603050405020304" pitchFamily="18" charset="0"/>
              </a:rPr>
              <a:t>Procedere con la/e RICHIESTA DI CONSEGNA compilando il modello scaricabile dalla piattaforma</a:t>
            </a:r>
          </a:p>
          <a:p>
            <a:pPr marL="0" lv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2560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13293</TotalTime>
  <Words>1269</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15</vt:i4>
      </vt:variant>
    </vt:vector>
  </HeadingPairs>
  <TitlesOfParts>
    <vt:vector size="22" baseType="lpstr">
      <vt:lpstr>Arial</vt:lpstr>
      <vt:lpstr>Avenir Next LT Pro</vt:lpstr>
      <vt:lpstr>Calibri</vt:lpstr>
      <vt:lpstr>CIDFont+F1</vt:lpstr>
      <vt:lpstr>CIDFont+F2</vt:lpstr>
      <vt:lpstr>Times New Roman</vt:lpstr>
      <vt:lpstr>AccentBoxVTI</vt:lpstr>
      <vt:lpstr>       SETTORE SUAM E  SOGGETTO AGGREGATORE  DELLA REGIONE MARCHE</vt:lpstr>
      <vt:lpstr>PREMESSA</vt:lpstr>
      <vt:lpstr>DURATA DELLA CONVENZIONE E  DEGLI ORDINATIVI DI FORNITURA</vt:lpstr>
      <vt:lpstr> OGGETTO  DELLA  CONVENZIONE  </vt:lpstr>
      <vt:lpstr>LISTINO PREZZI  E  LISTINO FORNITORE</vt:lpstr>
      <vt:lpstr>FORNITORE </vt:lpstr>
      <vt:lpstr>PROCEDURA DI ADESIONE 1/3</vt:lpstr>
      <vt:lpstr>PROCEDURA DI ADESIONE 2/3</vt:lpstr>
      <vt:lpstr>PROCEDURA DI ADESIONE 3/3</vt:lpstr>
      <vt:lpstr>CONFERMA  DI  ADESIONE</vt:lpstr>
      <vt:lpstr>NULLA OSTA</vt:lpstr>
      <vt:lpstr>ORDINATIVO DI FORNITURA 1/2</vt:lpstr>
      <vt:lpstr>ORDINATIVO DI FORNITURA 2/2</vt:lpstr>
      <vt:lpstr>CONTATTI SUAM</vt:lpstr>
      <vt:lpstr>ASSISTENZA PIATTAFORMA  APPALTI&amp;CONTRATTI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Chiara Fedele</cp:lastModifiedBy>
  <cp:revision>366</cp:revision>
  <cp:lastPrinted>2021-04-14T08:57:23Z</cp:lastPrinted>
  <dcterms:created xsi:type="dcterms:W3CDTF">2020-06-30T09:04:18Z</dcterms:created>
  <dcterms:modified xsi:type="dcterms:W3CDTF">2024-03-25T10:38:09Z</dcterms:modified>
</cp:coreProperties>
</file>